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81" r:id="rId2"/>
    <p:sldId id="278" r:id="rId3"/>
    <p:sldId id="274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80" r:id="rId13"/>
  </p:sldIdLst>
  <p:sldSz cx="9144000" cy="6858000" type="screen4x3"/>
  <p:notesSz cx="6858000" cy="9144000"/>
  <p:custDataLst>
    <p:tags r:id="rId14"/>
  </p:custDataLst>
  <p:defaultTextStyle>
    <a:defPPr>
      <a:defRPr lang="fr-LU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FF00"/>
    <a:srgbClr val="FF3300"/>
    <a:srgbClr val="006600"/>
    <a:srgbClr val="003300"/>
    <a:srgbClr val="FF0000"/>
    <a:srgbClr val="FF00FF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980" autoAdjust="0"/>
  </p:normalViewPr>
  <p:slideViewPr>
    <p:cSldViewPr>
      <p:cViewPr varScale="1">
        <p:scale>
          <a:sx n="74" d="100"/>
          <a:sy n="74" d="100"/>
        </p:scale>
        <p:origin x="-7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32157-4A87-474E-9634-2AE47FD70C82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85BF6-53D7-4073-99B7-EFFDA33B00CD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4C720-CFDA-4A81-B19A-3739CD337506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57E00-CD06-4A87-84A9-E4BEB03DFA70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C862-4745-4232-B632-721B7220F992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DACD-47B5-44BF-802C-BA8E3B5FC76A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7246-071B-4CD0-8DCC-0A722C34E497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4891E-934D-438B-A361-6DE283C5B68D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8E5BB-5B1B-4CC0-91C3-41AE24D9E7B0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FA5C0-D486-4BFD-B43E-CBC446FD18C1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BD3E5-C574-4A9E-8C70-5B4D7CE07014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663C81-C226-48E4-A5A1-6C688DC96643}" type="slidenum">
              <a:rPr lang="fr-LU"/>
              <a:pPr>
                <a:defRPr/>
              </a:pPr>
              <a:t>‹#›</a:t>
            </a:fld>
            <a:endParaRPr lang="fr-L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Đạo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2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Trung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trong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học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tập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381000" y="990600"/>
            <a:ext cx="83820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/>
              <a:t>            </a:t>
            </a:r>
            <a:r>
              <a:rPr lang="fr-LU">
                <a:solidFill>
                  <a:srgbClr val="FF00FF"/>
                </a:solidFill>
              </a:rPr>
              <a:t>Nhaän xeùt chung:</a:t>
            </a:r>
          </a:p>
          <a:p>
            <a:pPr algn="just">
              <a:spcBef>
                <a:spcPct val="50000"/>
              </a:spcBef>
            </a:pPr>
            <a:r>
              <a:rPr lang="fr-LU">
                <a:solidFill>
                  <a:srgbClr val="0000CC"/>
                </a:solidFill>
              </a:rPr>
              <a:t>Hoïc taäp giuùp chuùng ta tieán boä. Neáu chuùng ta giaû doái, keát quaû hoïc taäp laø khoâng thöïc chaát thì chuùng ta seõ khoâng tieán boä ñöôïc.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57200" y="990600"/>
            <a:ext cx="815340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fr-LU">
                <a:solidFill>
                  <a:srgbClr val="006600"/>
                </a:solidFill>
              </a:rPr>
              <a:t>Hoaït ñoäng tieáp noái:</a:t>
            </a:r>
          </a:p>
          <a:p>
            <a:pPr algn="just">
              <a:spcBef>
                <a:spcPct val="30000"/>
              </a:spcBef>
            </a:pPr>
            <a:r>
              <a:rPr lang="fr-LU"/>
              <a:t>-Thöïc haønh trung thöïc trong hoïc taäp vaø nhaéc nhôû baïn beø cuøng thöïc hieän.</a:t>
            </a:r>
          </a:p>
          <a:p>
            <a:pPr algn="just">
              <a:spcBef>
                <a:spcPct val="30000"/>
              </a:spcBef>
            </a:pPr>
            <a:r>
              <a:rPr lang="fr-LU"/>
              <a:t>-Xem tröôùc baøi: Vöôït khoù trong hoïc taäp.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DAËN DOØ</a:t>
            </a:r>
          </a:p>
        </p:txBody>
      </p:sp>
      <p:pic>
        <p:nvPicPr>
          <p:cNvPr id="13315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438400"/>
            <a:ext cx="7148513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3"/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1963" y="3276600"/>
            <a:ext cx="1062037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609600" y="457200"/>
            <a:ext cx="7924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/>
              <a:t>*Neâu nhöõng bieåu hieän cuûa trung thöïc trong hoïc taäp.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04800" y="1981200"/>
            <a:ext cx="8839200" cy="631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fr-LU">
                <a:solidFill>
                  <a:srgbClr val="FF0000"/>
                </a:solidFill>
              </a:rPr>
              <a:t> Nhöõng bieåu hieän cuûa trung thöïc </a:t>
            </a:r>
          </a:p>
          <a:p>
            <a:pPr algn="just">
              <a:spcBef>
                <a:spcPct val="30000"/>
              </a:spcBef>
            </a:pPr>
            <a:r>
              <a:rPr lang="fr-LU">
                <a:solidFill>
                  <a:srgbClr val="FF0000"/>
                </a:solidFill>
              </a:rPr>
              <a:t> trong hoïc taäp laø:</a:t>
            </a:r>
          </a:p>
          <a:p>
            <a:pPr algn="just">
              <a:spcBef>
                <a:spcPct val="30000"/>
              </a:spcBef>
            </a:pPr>
            <a:r>
              <a:rPr lang="fr-LU">
                <a:solidFill>
                  <a:srgbClr val="FF0000"/>
                </a:solidFill>
              </a:rPr>
              <a:t>-Khoâng cheùp baøi cuûa baïn trong giôø kieåm tra.</a:t>
            </a:r>
          </a:p>
          <a:p>
            <a:pPr algn="just">
              <a:spcBef>
                <a:spcPct val="30000"/>
              </a:spcBef>
            </a:pPr>
            <a:r>
              <a:rPr lang="fr-LU">
                <a:solidFill>
                  <a:srgbClr val="FF0000"/>
                </a:solidFill>
              </a:rPr>
              <a:t>-Khoâng xem taøi lieäu khi thi...</a:t>
            </a:r>
          </a:p>
          <a:p>
            <a:pPr algn="just">
              <a:spcBef>
                <a:spcPct val="30000"/>
              </a:spcBef>
            </a:pPr>
            <a:endParaRPr lang="fr-LU">
              <a:solidFill>
                <a:srgbClr val="FF0000"/>
              </a:solidFill>
            </a:endParaRPr>
          </a:p>
          <a:p>
            <a:pPr algn="just">
              <a:spcBef>
                <a:spcPct val="30000"/>
              </a:spcBef>
            </a:pPr>
            <a:endParaRPr lang="fr-LU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  <p:bldP spid="778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685800" y="304800"/>
            <a:ext cx="77724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/>
              <a:t>Vì sao phaûi trung thöïc trong hoïc taäp? 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533400" y="2438400"/>
            <a:ext cx="815340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>
                <a:solidFill>
                  <a:srgbClr val="FF0000"/>
                </a:solidFill>
              </a:rPr>
              <a:t>Trung thöïc trong hoïc taäp laø theå hieän loøng töï troïng.</a:t>
            </a:r>
          </a:p>
          <a:p>
            <a:pPr algn="just">
              <a:spcBef>
                <a:spcPct val="50000"/>
              </a:spcBef>
            </a:pPr>
            <a:r>
              <a:rPr lang="fr-LU">
                <a:solidFill>
                  <a:srgbClr val="FF0000"/>
                </a:solidFill>
              </a:rPr>
              <a:t>Trung thöïc trong hoïc taäp, em seõ ñöôïc moïi ngöôøi quyù meán.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  <p:bldP spid="788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8686800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LU">
                <a:solidFill>
                  <a:srgbClr val="006600"/>
                </a:solidFill>
              </a:rPr>
              <a:t>Hoaït ñoäng 1</a:t>
            </a:r>
            <a:r>
              <a:rPr lang="fr-LU"/>
              <a:t>:Thaûo luaän nhoùm  (baøi taäp 3, SGK)</a:t>
            </a:r>
          </a:p>
          <a:p>
            <a:pPr>
              <a:spcBef>
                <a:spcPct val="20000"/>
              </a:spcBef>
            </a:pPr>
            <a:endParaRPr lang="fr-L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04800" y="0"/>
            <a:ext cx="8534400" cy="652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LU" sz="4400">
                <a:solidFill>
                  <a:srgbClr val="006600"/>
                </a:solidFill>
              </a:rPr>
              <a:t>Keát luaän veà caùch öùng xöû ñuùng trong moãi tình huoáng:</a:t>
            </a:r>
          </a:p>
          <a:p>
            <a:pPr algn="just">
              <a:spcBef>
                <a:spcPct val="20000"/>
              </a:spcBef>
            </a:pPr>
            <a:r>
              <a:rPr lang="fr-LU" sz="4400">
                <a:solidFill>
                  <a:srgbClr val="FF00FF"/>
                </a:solidFill>
              </a:rPr>
              <a:t>a.Chòu nhaän ñieåm keùm roài quyeát taâm hoïc ñeå gôõ laïi.</a:t>
            </a:r>
          </a:p>
          <a:p>
            <a:pPr algn="just">
              <a:spcBef>
                <a:spcPct val="20000"/>
              </a:spcBef>
            </a:pPr>
            <a:r>
              <a:rPr lang="fr-LU" sz="4400">
                <a:solidFill>
                  <a:srgbClr val="FF00FF"/>
                </a:solidFill>
              </a:rPr>
              <a:t>b.Baùo laïi cho coâ giaùo bieát ñeå chöõa laïi ñieåm cho ñuùng.</a:t>
            </a:r>
          </a:p>
          <a:p>
            <a:pPr algn="just">
              <a:spcBef>
                <a:spcPct val="20000"/>
              </a:spcBef>
            </a:pPr>
            <a:r>
              <a:rPr lang="fr-LU" sz="4400">
                <a:solidFill>
                  <a:srgbClr val="FF00FF"/>
                </a:solidFill>
              </a:rPr>
              <a:t>c. Noùi baïn thoâng caûm, vì laøm nhö vaäy laø khoâng trung thöïc trong hoïc taäp.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33400" y="2438400"/>
            <a:ext cx="80772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LU">
                <a:solidFill>
                  <a:srgbClr val="006600"/>
                </a:solidFill>
              </a:rPr>
              <a:t>Hoaït ñoäng 2:</a:t>
            </a:r>
            <a:r>
              <a:rPr lang="fr-LU">
                <a:solidFill>
                  <a:srgbClr val="CC00FF"/>
                </a:solidFill>
              </a:rPr>
              <a:t> Trình baøy tö lieäu ñaõ söu taàm ñöôïc(baøi taäp 4, SGK)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81000" y="914400"/>
            <a:ext cx="81534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>
                <a:solidFill>
                  <a:srgbClr val="006600"/>
                </a:solidFill>
              </a:rPr>
              <a:t>Keát luaän:</a:t>
            </a:r>
          </a:p>
          <a:p>
            <a:pPr algn="just">
              <a:spcBef>
                <a:spcPct val="50000"/>
              </a:spcBef>
            </a:pPr>
            <a:r>
              <a:rPr lang="fr-LU">
                <a:solidFill>
                  <a:srgbClr val="FF0000"/>
                </a:solidFill>
              </a:rPr>
              <a:t>Xung quanh chuùng ta coù nhieàu taám göông veà trung thöïc trong hoïc taäp. Chuùng ta caàn hoïc taäp caùc baïn ñoù.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28600" y="381000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381000" y="0"/>
            <a:ext cx="8458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LU">
                <a:solidFill>
                  <a:srgbClr val="006600"/>
                </a:solidFill>
              </a:rPr>
              <a:t>Hoaït ñoäng 3:</a:t>
            </a:r>
            <a:r>
              <a:rPr lang="fr-LU">
                <a:solidFill>
                  <a:srgbClr val="0000CC"/>
                </a:solidFill>
              </a:rPr>
              <a:t> </a:t>
            </a:r>
            <a:r>
              <a:rPr lang="fr-LU"/>
              <a:t>Trình baøy tieåu phaåm(baøi taäp 5, SGK)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228600" y="1641475"/>
            <a:ext cx="86868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LU"/>
              <a:t> </a:t>
            </a:r>
            <a:r>
              <a:rPr lang="fr-LU">
                <a:solidFill>
                  <a:srgbClr val="FF0000"/>
                </a:solidFill>
              </a:rPr>
              <a:t>Thaûo luaän chung caû lôùp:</a:t>
            </a:r>
          </a:p>
          <a:p>
            <a:pPr algn="just">
              <a:spcBef>
                <a:spcPct val="50000"/>
              </a:spcBef>
            </a:pPr>
            <a:r>
              <a:rPr lang="fr-LU"/>
              <a:t> -Em coù suy nghó gì veà tieåu phaåm vöøa xem?</a:t>
            </a:r>
          </a:p>
          <a:p>
            <a:pPr algn="just">
              <a:spcBef>
                <a:spcPct val="50000"/>
              </a:spcBef>
            </a:pPr>
            <a:r>
              <a:rPr lang="fr-LU"/>
              <a:t> -Neáu em ôû vaøo tình huoáng ñoù, em coù haønh ñoäng nhö vaäy khoâng? Vì sao?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411262"/>
  <p:tag name="VIOLETTITLE" val="Bài 1. Trung thực trong học tập"/>
  <p:tag name="VIOLETLESSON" val="1"/>
  <p:tag name="VIOLETCATID" val="2225"/>
  <p:tag name="VIOLETSUBJECT" val="Đạo đức 4"/>
  <p:tag name="VIOLETAUTHORID" val="9311753"/>
  <p:tag name="VIOLETAUTHORNAME" val="Lê Thị Nga"/>
  <p:tag name="VIOLETAUTHORAVATAR" val="no_avatar.jpg"/>
  <p:tag name="VIOLETAUTHORADDRESS" val="Trường Tiểu Học Phùng Chí Kiên  - Tỉnh Bắc Kạn"/>
  <p:tag name="VIOLETDATE" val="2018-09-09 12:25:54"/>
  <p:tag name="VIOLETHIT" val="176"/>
  <p:tag name="VIOLETLIKE" val="1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355</Words>
  <Application>Microsoft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VNI-Times</vt:lpstr>
      <vt:lpstr>Arial</vt:lpstr>
      <vt:lpstr>Calibri</vt:lpstr>
      <vt:lpstr>Chủ đề của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NgocHan</dc:creator>
  <cp:lastModifiedBy>Computer</cp:lastModifiedBy>
  <cp:revision>26</cp:revision>
  <dcterms:created xsi:type="dcterms:W3CDTF">2009-07-14T20:33:09Z</dcterms:created>
  <dcterms:modified xsi:type="dcterms:W3CDTF">2018-10-05T05:46:11Z</dcterms:modified>
</cp:coreProperties>
</file>